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10058400" cx="7772400"/>
  <p:notesSz cx="7772400" cy="10058400"/>
  <p:embeddedFontLst>
    <p:embeddedFont>
      <p:font typeface="Roboto"/>
      <p:regular r:id="rId6"/>
      <p:bold r:id="rId7"/>
      <p:italic r:id="rId8"/>
      <p:boldItalic r:id="rId9"/>
    </p:embeddedFont>
    <p:embeddedFont>
      <p:font typeface="Garamond"/>
      <p:regular r:id="rId10"/>
      <p:bold r:id="rId11"/>
      <p:italic r:id="rId12"/>
      <p:boldItalic r:id="rId13"/>
    </p:embeddedFont>
    <p:embeddedFont>
      <p:font typeface="Federo"/>
      <p:regular r:id="rId14"/>
    </p:embeddedFon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Italic.fntdata"/><Relationship Id="rId15" Type="http://schemas.openxmlformats.org/officeDocument/2006/relationships/font" Target="fonts/CenturyGothic-regular.fntdata"/><Relationship Id="rId14" Type="http://schemas.openxmlformats.org/officeDocument/2006/relationships/font" Target="fonts/Federo-regular.fntdata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font" Target="fonts/Roboto-regular.fntdata"/><Relationship Id="rId18" Type="http://schemas.openxmlformats.org/officeDocument/2006/relationships/font" Target="fonts/CenturyGothic-boldItalic.fntdata"/><Relationship Id="rId7" Type="http://schemas.openxmlformats.org/officeDocument/2006/relationships/font" Target="fonts/Roboto-bold.fntdata"/><Relationship Id="rId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88800" y="2346840"/>
            <a:ext cx="699480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388800" y="5814000"/>
            <a:ext cx="699480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388800" y="234684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3972960" y="234684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388800" y="581400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3972960" y="581400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88800" y="2346840"/>
            <a:ext cx="2252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2754000" y="2346840"/>
            <a:ext cx="2252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5119200" y="2346840"/>
            <a:ext cx="2252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388800" y="5814000"/>
            <a:ext cx="2252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2754000" y="5814000"/>
            <a:ext cx="2252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5119200" y="5814000"/>
            <a:ext cx="2252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88800" y="2346840"/>
            <a:ext cx="699480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88800" y="2346840"/>
            <a:ext cx="699480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88800" y="2346840"/>
            <a:ext cx="341316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3972960" y="2346840"/>
            <a:ext cx="341316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388800" y="402840"/>
            <a:ext cx="6994800" cy="777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388800" y="234684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3972960" y="2346840"/>
            <a:ext cx="341316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388800" y="581400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388800" y="2346840"/>
            <a:ext cx="341316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3972960" y="234684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3972960" y="581400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88800" y="234684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3972960" y="2346840"/>
            <a:ext cx="341316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388800" y="5814000"/>
            <a:ext cx="6994800" cy="3165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8800" y="402840"/>
            <a:ext cx="6994800" cy="167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8800" y="2346840"/>
            <a:ext cx="6994800" cy="663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388800" y="9322560"/>
            <a:ext cx="1813320" cy="53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655720" y="9322560"/>
            <a:ext cx="2460960" cy="53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5570280" y="9322560"/>
            <a:ext cx="1813320" cy="53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920" y="229680"/>
            <a:ext cx="7357323" cy="9596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4"/>
          <p:cNvGrpSpPr/>
          <p:nvPr/>
        </p:nvGrpSpPr>
        <p:grpSpPr>
          <a:xfrm>
            <a:off x="573476" y="4617874"/>
            <a:ext cx="4313880" cy="2315566"/>
            <a:chOff x="573480" y="5091480"/>
            <a:chExt cx="4313880" cy="1929960"/>
          </a:xfrm>
        </p:grpSpPr>
        <p:sp>
          <p:nvSpPr>
            <p:cNvPr id="65" name="Google Shape;65;p14"/>
            <p:cNvSpPr/>
            <p:nvPr/>
          </p:nvSpPr>
          <p:spPr>
            <a:xfrm>
              <a:off x="573480" y="5091480"/>
              <a:ext cx="4313880" cy="1929960"/>
            </a:xfrm>
            <a:prstGeom prst="rect">
              <a:avLst/>
            </a:prstGeom>
            <a:solidFill>
              <a:srgbClr val="FFFFFF"/>
            </a:solidFill>
            <a:ln cap="flat" cmpd="sng" w="190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4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619200" y="5146560"/>
              <a:ext cx="4231080" cy="1824120"/>
            </a:xfrm>
            <a:prstGeom prst="rect">
              <a:avLst/>
            </a:prstGeom>
            <a:solidFill>
              <a:srgbClr val="FFFFFF"/>
            </a:solidFill>
            <a:ln cap="flat" cmpd="sng" w="284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40000" rotWithShape="0" dir="5400000" dist="2304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501763" y="2133320"/>
            <a:ext cx="1786816" cy="2372294"/>
            <a:chOff x="573480" y="2133360"/>
            <a:chExt cx="1618200" cy="2894100"/>
          </a:xfrm>
        </p:grpSpPr>
        <p:sp>
          <p:nvSpPr>
            <p:cNvPr id="68" name="Google Shape;68;p14"/>
            <p:cNvSpPr/>
            <p:nvPr/>
          </p:nvSpPr>
          <p:spPr>
            <a:xfrm>
              <a:off x="573480" y="2133360"/>
              <a:ext cx="1618200" cy="2894100"/>
            </a:xfrm>
            <a:prstGeom prst="rect">
              <a:avLst/>
            </a:prstGeom>
            <a:noFill/>
            <a:ln cap="flat" cmpd="sng" w="381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4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649090" y="2202693"/>
              <a:ext cx="1467000" cy="2755500"/>
            </a:xfrm>
            <a:prstGeom prst="rect">
              <a:avLst/>
            </a:prstGeom>
            <a:noFill/>
            <a:ln cap="flat" cmpd="sng" w="190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40">
                <a:srgbClr val="000000">
                  <a:alpha val="3450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14"/>
          <p:cNvSpPr/>
          <p:nvPr/>
        </p:nvSpPr>
        <p:spPr>
          <a:xfrm>
            <a:off x="619920" y="1621800"/>
            <a:ext cx="6670440" cy="51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Tolar’s Classroom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518700" y="2198675"/>
            <a:ext cx="17868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SCHEDULE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7:50 – 8:45 </a:t>
            </a:r>
            <a:r>
              <a:rPr i="1" lang="en-US" sz="1000">
                <a:latin typeface="Century Gothic"/>
                <a:ea typeface="Century Gothic"/>
                <a:cs typeface="Century Gothic"/>
                <a:sym typeface="Century Gothic"/>
              </a:rPr>
              <a:t>Env. Systems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8:49 – 9:37 </a:t>
            </a:r>
            <a:r>
              <a:rPr i="1" lang="en-US" sz="1000">
                <a:latin typeface="Century Gothic"/>
                <a:ea typeface="Century Gothic"/>
                <a:cs typeface="Century Gothic"/>
                <a:sym typeface="Century Gothic"/>
              </a:rPr>
              <a:t>Medical Terminology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9:41 – 10:30 Biology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10:34 – 11:21 8th Science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11:25 – 12:12 8th Science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12:16 – 1:03 </a:t>
            </a:r>
            <a:r>
              <a:rPr i="1" lang="en-US" sz="1000">
                <a:latin typeface="Century Gothic"/>
                <a:ea typeface="Century Gothic"/>
                <a:cs typeface="Century Gothic"/>
                <a:sym typeface="Century Gothic"/>
              </a:rPr>
              <a:t>Conference</a:t>
            </a:r>
            <a:endParaRPr b="0" i="1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1:06 - 1:36 HS Lunch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1:52 – 2:40 </a:t>
            </a:r>
            <a:r>
              <a:rPr i="1" lang="en-US" sz="1000">
                <a:latin typeface="Century Gothic"/>
                <a:ea typeface="Century Gothic"/>
                <a:cs typeface="Century Gothic"/>
                <a:sym typeface="Century Gothic"/>
              </a:rPr>
              <a:t>Biology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2:44 – 3:25 </a:t>
            </a:r>
            <a:r>
              <a:rPr i="1" lang="en-US" sz="1000">
                <a:latin typeface="Century Gothic"/>
                <a:ea typeface="Century Gothic"/>
                <a:cs typeface="Century Gothic"/>
                <a:sym typeface="Century Gothic"/>
              </a:rPr>
              <a:t>Env. Systems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4952880" y="4417200"/>
            <a:ext cx="2260080" cy="7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CONTACT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jtolar@brookelandisd.net</a:t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177280" y="2207160"/>
            <a:ext cx="5128920" cy="10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Eighth Grade students are expected to follow these 3 rules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Respect Yourself          Respect Others          Respect the School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318948" y="2924880"/>
            <a:ext cx="23235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Consequences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Consequences will correspond with behavior. Each day is a new opportunity improve. If there is a constant or serious infraction I will email home to discuss a solution to the problem</a:t>
            </a:r>
            <a:r>
              <a:rPr lang="en-US" sz="1100">
                <a:latin typeface="Century Gothic"/>
                <a:ea typeface="Century Gothic"/>
                <a:cs typeface="Century Gothic"/>
                <a:sym typeface="Century Gothic"/>
              </a:rPr>
              <a:t> with your parent or </a:t>
            </a:r>
            <a:r>
              <a:rPr lang="en-US" sz="1100">
                <a:latin typeface="Century Gothic"/>
                <a:ea typeface="Century Gothic"/>
                <a:cs typeface="Century Gothic"/>
                <a:sym typeface="Century Gothic"/>
              </a:rPr>
              <a:t>guardian</a:t>
            </a:r>
            <a:r>
              <a:rPr lang="en-US" sz="11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245200" y="5238360"/>
            <a:ext cx="1715040" cy="64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*Student learning is 1</a:t>
            </a:r>
            <a:r>
              <a:rPr b="0" baseline="30000" i="1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priority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73270" y="6933188"/>
            <a:ext cx="2599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About Me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01770" y="7317820"/>
            <a:ext cx="2542800" cy="23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I came to Brookeland ISD, I taught Junior High Science in Jasper for 5 years.  Prior to teaching, I was a state park superintendent overseeing outdoor education as well as a former bat biologist (yes, that is a thing). 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an undergraduate degree in Wildlife Conservation and Management and a masters degree in Zoology.  I am a transplant to Texas from the Midwest and I love being here—with the exception of fire ants and a fear of alligators.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016080" y="7067880"/>
            <a:ext cx="4254120" cy="2431440"/>
          </a:xfrm>
          <a:prstGeom prst="rect">
            <a:avLst/>
          </a:prstGeom>
          <a:noFill/>
          <a:ln cap="flat" cmpd="sng" w="381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40">
              <a:srgbClr val="000000">
                <a:alpha val="345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079800" y="7143840"/>
            <a:ext cx="4133520" cy="231552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40">
              <a:srgbClr val="000000">
                <a:alpha val="3450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3079800" y="7067880"/>
            <a:ext cx="4133400" cy="18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HOMEWORK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expected to complete 3 tasks at home.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outside and play!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assigned work (we will try to complete in class, but there will be some projects)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a good thing!!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3079800" y="8812010"/>
            <a:ext cx="43302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Google Classroom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 Code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vwac2rnf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619925" y="4749730"/>
            <a:ext cx="42966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Federo"/>
                <a:ea typeface="Federo"/>
                <a:cs typeface="Federo"/>
                <a:sym typeface="Federo"/>
              </a:rPr>
              <a:t>GRADING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3622045" y="5145124"/>
            <a:ext cx="14019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US" sz="10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 Work:</a:t>
            </a:r>
            <a:endParaRPr b="1" i="0" sz="10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1-3 days Late: 70%</a:t>
            </a:r>
            <a:endParaRPr b="0" i="0" sz="9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4-5 days Late: 50% </a:t>
            </a:r>
            <a:endParaRPr b="0" i="0" sz="9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en-US" sz="9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6+ days Late: 0%</a:t>
            </a:r>
            <a:endParaRPr b="0" i="0" sz="95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590400" y="4716001"/>
            <a:ext cx="32688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Grading is based upon 60% classwork and 40% tests </a:t>
            </a:r>
            <a:endParaRPr b="0" i="1" sz="1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offer TUTORIALS every Tuesday and Thursday after school from 3:30 - 4:30 throughout the year</a:t>
            </a:r>
            <a:r>
              <a:rPr b="0" i="1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Plagiarism and the use of AI will result in a failing</a:t>
            </a:r>
            <a:endParaRPr b="1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grade.</a:t>
            </a:r>
            <a:endParaRPr b="1" i="0" sz="1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4752800" y="2924874"/>
            <a:ext cx="2667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Consequences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 classroom environment, positive praise, and special privileges.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5868360" y="485640"/>
            <a:ext cx="140184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Everything you need to know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633700" y="5832775"/>
            <a:ext cx="4193400" cy="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Missed Work: 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who miss work in class due to excused absences are permitted to make up that work prior to or within </a:t>
            </a:r>
            <a:r>
              <a:rPr b="1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school days from last absence.  It is the </a:t>
            </a:r>
            <a:r>
              <a:rPr b="0" i="1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student’s responsibility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check with each teacher for make-up work. </a:t>
            </a:r>
            <a:r>
              <a:rPr b="1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Zeros will be given for work not made up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If a student missed check Google classroom for assignments.  No extended time will be granted.</a:t>
            </a:r>
            <a:endParaRPr b="0" i="0" sz="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